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Palatino Linotype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hV7Z1rOvMYpZDjkXk1jgbVYKBG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alatinoLinotype-regular.fntdata"/><Relationship Id="rId10" Type="http://schemas.openxmlformats.org/officeDocument/2006/relationships/slide" Target="slides/slide5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8.xml"/><Relationship Id="rId35" Type="http://schemas.openxmlformats.org/officeDocument/2006/relationships/font" Target="fonts/PalatinoLinotype-italic.fntdata"/><Relationship Id="rId12" Type="http://schemas.openxmlformats.org/officeDocument/2006/relationships/slide" Target="slides/slide7.xml"/><Relationship Id="rId34" Type="http://schemas.openxmlformats.org/officeDocument/2006/relationships/font" Target="fonts/PalatinoLinotype-bold.fntdata"/><Relationship Id="rId15" Type="http://schemas.openxmlformats.org/officeDocument/2006/relationships/slide" Target="slides/slide10.xml"/><Relationship Id="rId37" Type="http://schemas.openxmlformats.org/officeDocument/2006/relationships/font" Target="fonts/OpenSans-regular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bold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deadline是否需要調整？no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71fe30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7271fe30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3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3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3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3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3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3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4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1535413" y="603390"/>
            <a:ext cx="6479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1535413" y="1511800"/>
            <a:ext cx="6479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429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048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048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048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048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43"/>
          <p:cNvCxnSpPr/>
          <p:nvPr/>
        </p:nvCxnSpPr>
        <p:spPr>
          <a:xfrm>
            <a:off x="1371687" y="599230"/>
            <a:ext cx="0" cy="80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type="title"/>
          </p:nvPr>
        </p:nvSpPr>
        <p:spPr>
          <a:xfrm>
            <a:off x="1535411" y="1317098"/>
            <a:ext cx="552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1535412" y="2854647"/>
            <a:ext cx="5525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44"/>
          <p:cNvCxnSpPr/>
          <p:nvPr/>
        </p:nvCxnSpPr>
        <p:spPr>
          <a:xfrm>
            <a:off x="1371687" y="599230"/>
            <a:ext cx="0" cy="21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competitions/ml2023-fall-hw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YhZjve3DUhNRccLnxdaWRrqcdrIssfhX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kaggle.com/competitions/ml2023-fall-hw3" TargetMode="External"/><Relationship Id="rId4" Type="http://schemas.openxmlformats.org/officeDocument/2006/relationships/hyperlink" Target="https://colab.research.google.com/drive/1_YkFH7Ajkd6zlee3feHcmOnwW0f98yDx?usp=sharing" TargetMode="External"/><Relationship Id="rId5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speech.ee.ntu.edu.tw/~tlkagk/courses/ML_2017/Lecture/auto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Machine Learning HW3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2137225" y="2850055"/>
            <a:ext cx="48705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MLTAs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ntueemlta2023@gmail.com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Info </a:t>
            </a:r>
            <a:r>
              <a:rPr lang="en" sz="1800"/>
              <a:t>1/2</a:t>
            </a:r>
            <a:endParaRPr sz="1800"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311700" y="1152425"/>
            <a:ext cx="85206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連結 :</a:t>
            </a:r>
            <a:r>
              <a:rPr lang="en" sz="1400"/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ML2023 FALL HW3 | Kaggle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個人進行，不需組隊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隊名: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修課學生：學號_任意名稱（ex: </a:t>
            </a:r>
            <a:r>
              <a:rPr lang="en" sz="1600">
                <a:solidFill>
                  <a:srgbClr val="FF0000"/>
                </a:solidFill>
              </a:rPr>
              <a:t>r10942198_abc123</a:t>
            </a:r>
            <a:r>
              <a:rPr lang="en" sz="1600"/>
              <a:t>）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每天上傳上限 </a:t>
            </a:r>
            <a:r>
              <a:rPr lang="en" sz="1600">
                <a:solidFill>
                  <a:srgbClr val="FF0000"/>
                </a:solidFill>
              </a:rPr>
              <a:t>5 </a:t>
            </a:r>
            <a:r>
              <a:rPr lang="en" sz="1600"/>
              <a:t>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Leaderboard上所顯示為public score，在Kaggle Deadline前可以選擇2份submission作為private score的評分依據。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set的資料將被分為兩份，一半為public，另一半為private。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format </a:t>
            </a:r>
            <a:r>
              <a:rPr lang="en" sz="1800"/>
              <a:t>2/2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266325"/>
            <a:ext cx="43575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預測 trainX.npy 的 data 來自哪個 dataset，將預測結果上傳至kaggle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Upload format : csv file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第一行必須是 id,label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第二行開始，每行分別為id值及預測結果 (binary)，以逗號隔開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Evaluation: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範例格式如右</a:t>
            </a:r>
            <a:endParaRPr sz="1600"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58807" t="0"/>
          <a:stretch/>
        </p:blipFill>
        <p:spPr>
          <a:xfrm>
            <a:off x="5456675" y="472250"/>
            <a:ext cx="2331724" cy="41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clustering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將預測結果上傳 kaggle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 autoencoder 實作降維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回答report問題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使用額外的data訓練，也</a:t>
            </a:r>
            <a:r>
              <a:rPr b="1"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使用pre-trained model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environment issue</a:t>
            </a:r>
            <a:endParaRPr i="0" sz="1800" u="none" cap="none" strike="noStrike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60950" y="1316875"/>
            <a:ext cx="77910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environment.yaml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FF0000"/>
                </a:solidFill>
              </a:rPr>
              <a:t>若需要其它套件，請及早來信詢問。</a:t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file uploading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66525" y="1152425"/>
            <a:ext cx="88323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你的上繳至 cool 中的檔案請壓縮在同一個資料夾，並取名為 </a:t>
            </a:r>
            <a:r>
              <a:rPr b="1" lang="en" sz="1600">
                <a:solidFill>
                  <a:srgbClr val="434343"/>
                </a:solidFill>
              </a:rPr>
              <a:t>&lt;學號&gt;_hw3.zip</a:t>
            </a:r>
            <a:endParaRPr b="1" sz="1600">
              <a:solidFill>
                <a:srgbClr val="434343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600"/>
              <a:t>該 zip 檔案內請包含：</a:t>
            </a:r>
            <a:endParaRPr sz="14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report.pdf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hw3.ipynb (or hw3.py)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/>
              <a:t>請將參數連結(最佳model，或其他reproduce必須的檔案)附在report中</a:t>
            </a:r>
            <a:endParaRPr sz="1600"/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也可以上傳自己的雲端，在code內用 gdown 指令。</a:t>
            </a:r>
            <a:endParaRPr b="1">
              <a:solidFill>
                <a:srgbClr val="666666"/>
              </a:solidFill>
            </a:endParaRPr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範例：</a:t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>
                <a:solidFill>
                  <a:srgbClr val="666666"/>
                </a:solidFill>
              </a:rPr>
              <a:t>Optional: 其他可以幫助說明你的 code 的文件</a:t>
            </a:r>
            <a:endParaRPr sz="16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>
                <a:solidFill>
                  <a:srgbClr val="666666"/>
                </a:solidFill>
              </a:rPr>
              <a:t>簡述一下使用到的套件名稱以及套件版本</a:t>
            </a:r>
            <a:r>
              <a:rPr lang="en" sz="1200">
                <a:solidFill>
                  <a:srgbClr val="666666"/>
                </a:solidFill>
              </a:rPr>
              <a:t>(ex:python3.10 &amp; numpy(a.b.c)......)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13858" l="0" r="0" t="0"/>
          <a:stretch/>
        </p:blipFill>
        <p:spPr>
          <a:xfrm>
            <a:off x="2324300" y="3563575"/>
            <a:ext cx="3801275" cy="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Deadline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552400" y="125367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Kaggle Deadline: 2023/11/11 01:00:00 (GMT+8)</a:t>
            </a:r>
            <a:r>
              <a:rPr lang="en" sz="1000">
                <a:solidFill>
                  <a:srgbClr val="FF0000"/>
                </a:solidFill>
              </a:rPr>
              <a:t>(請當成11/10截止 多一個小時給大家上傳調整)</a:t>
            </a:r>
            <a:endParaRPr sz="10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Cool Deadline: 2022/11/12 23:59:59  (GMT+8)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Evaluation (2%)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(</a:t>
            </a:r>
            <a:r>
              <a:rPr lang="en">
                <a:solidFill>
                  <a:srgbClr val="000000"/>
                </a:solidFill>
              </a:rPr>
              <a:t>0.5</a:t>
            </a:r>
            <a:r>
              <a:rPr lang="en" sz="1800">
                <a:solidFill>
                  <a:srgbClr val="000000"/>
                </a:solidFill>
              </a:rPr>
              <a:t>%)</a:t>
            </a:r>
            <a:r>
              <a:rPr lang="en" sz="1800"/>
              <a:t> 超過public leaderboard的simple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leaderboard的simple baseline分數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</a:t>
            </a:r>
            <a:r>
              <a:rPr lang="en"/>
              <a:t>0.5</a:t>
            </a:r>
            <a:r>
              <a:rPr lang="en" sz="1800"/>
              <a:t>%) 超過public leaderboard的strong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leaderboard的strong baseline分數</a:t>
            </a:r>
            <a:br>
              <a:rPr lang="en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7" name="Google Shape;87;p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Description - Embedding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Task: Image clustering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FAQ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(10%)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311700" y="1388100"/>
            <a:ext cx="85206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b="0" i="0" lang="en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</a:t>
            </a: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plate Report - 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https://docs.google.com/document/d/1n4RGIxXpLrTakT1TkypLvLs1dpuBJkaq/edit?usp=sharing&amp;ouid=112465961449455869485&amp;rtpof=true&amp;sd=true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Math Problem - 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</a:rPr>
              <a:t>https://ntueemlta2023.github.io/homeworks/hw3/ml-2023fall-hw3-math.pdf</a:t>
            </a:r>
            <a:endParaRPr sz="1600">
              <a:solidFill>
                <a:srgbClr val="FF0000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in latex(preferable) or take pictures of your handwriting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424242"/>
                </a:solidFill>
                <a:latin typeface="Open Sans"/>
                <a:ea typeface="Open Sans"/>
                <a:cs typeface="Open Sans"/>
                <a:sym typeface="Open Sans"/>
              </a:rPr>
              <a:t>Write them in report.pdf</a:t>
            </a:r>
            <a:endParaRPr b="0" i="0" sz="1800" u="none" cap="none" strike="noStrike">
              <a:solidFill>
                <a:srgbClr val="4242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266325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●"/>
            </a:pPr>
            <a:r>
              <a:rPr lang="en" sz="1600"/>
              <a:t>限制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保留各題標題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請標明</a:t>
            </a:r>
            <a:r>
              <a:rPr lang="en" sz="1600">
                <a:solidFill>
                  <a:srgbClr val="FF0000"/>
                </a:solidFill>
              </a:rPr>
              <a:t>系級、學號、姓名</a:t>
            </a:r>
            <a:r>
              <a:rPr lang="en" sz="1600"/>
              <a:t>，並按照report模板回答問題，切勿隨意更動題號順序。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若有和其他修課同學討論，請務必於題號前標明collaborator（含姓名、學號）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違反以上規定，report不予計分。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Report 模板連結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https://docs.google.com/document/d/1n4RGIxXpLrTakT1TkypLvLs1dpuBJkaq/edit?usp=sharing&amp;ouid=112465961449455869485&amp;rtpof=true&amp;sd=true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Other Policy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266325"/>
            <a:ext cx="85206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/>
              <a:t>Lateness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Cool 遲交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以最後一次繳交之時間為準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一天: 以小時為單位，線性遞減至七折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兩天: 以小時為單位，從七折線性遞減零分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不接受程式 or 報告單獨遲交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有特殊原因，請找助教說明。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Runtime </a:t>
            </a:r>
            <a:r>
              <a:rPr b="1" lang="en" sz="1800"/>
              <a:t>Error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若助教無法順利執行程式，請在公告時間內寄信向助教說明，修好之後重新執行所得 kaggle 部分分數將x0.5。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若有大幅更動程式邏輯，請務必和助教說明清楚。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FAQ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266325"/>
            <a:ext cx="49005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環境問題請善用 google。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pip install xxx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apt-get install xxx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有問題建議可以在 FB Group 裡面留言發問，可能很多人都有一樣的問題。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若有其他問題，請寄信至助教信箱，</a:t>
            </a:r>
            <a:r>
              <a:rPr b="1" lang="en">
                <a:solidFill>
                  <a:srgbClr val="FF0000"/>
                </a:solidFill>
              </a:rPr>
              <a:t>請勿直接私訊助教</a:t>
            </a:r>
            <a:r>
              <a:rPr lang="en"/>
              <a:t>。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[ML2023hw3-code]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850" y="1074538"/>
            <a:ext cx="3097255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相關連結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311700" y="1152425"/>
            <a:ext cx="84417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Kaggle: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https://www.kaggle.com/competitions/ml2023-fall-hw3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Colab: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https://colab.research.google.com/drive/1_YkFH7Ajkd6zlee3feHcmOnwW0f98yDx?usp=sharing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Template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https://docs.google.com/document/d/1n4RGIxXpLrTakT1TkypLvLs1dpuBJkaq/edit?usp=sharing&amp;ouid=112465961449455869485&amp;rtpof=true&amp;sd=true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problem: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https://ntueemlta2023.github.io/homeworks/hw3/ml-2023fall-hw3-math.pdf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143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71fe3049_0_4"/>
          <p:cNvSpPr txBox="1"/>
          <p:nvPr>
            <p:ph type="title"/>
          </p:nvPr>
        </p:nvSpPr>
        <p:spPr>
          <a:xfrm>
            <a:off x="424400" y="465994"/>
            <a:ext cx="8520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學術倫理</a:t>
            </a:r>
            <a:endParaRPr/>
          </a:p>
        </p:txBody>
      </p:sp>
      <p:sp>
        <p:nvSpPr>
          <p:cNvPr id="233" name="Google Shape;233;g17271fe3049_0_4"/>
          <p:cNvSpPr txBox="1"/>
          <p:nvPr>
            <p:ph idx="1" type="body"/>
          </p:nvPr>
        </p:nvSpPr>
        <p:spPr>
          <a:xfrm>
            <a:off x="623400" y="1333194"/>
            <a:ext cx="85206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000000"/>
                </a:solidFill>
              </a:rPr>
              <a:t>Cheating</a:t>
            </a:r>
            <a:endParaRPr sz="20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抄code、抄report （含之前修課同學）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開設kaggle多重分身帳號註冊competition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於訓練過程以任何不限定形式接觸到testing data的正確答案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不得上傳之前的kaggle競賽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教授與助教群保留請同學到辦公室解釋coding作業的權利，請同學務必自愛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234" name="Google Shape;234;g17271fe304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300" y="466000"/>
            <a:ext cx="3024775" cy="170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outline </a:t>
            </a:r>
            <a:r>
              <a:rPr lang="en" sz="1800"/>
              <a:t>1/7</a:t>
            </a:r>
            <a:endParaRPr sz="1800"/>
          </a:p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目標：分辨給定的兩張 images 是否為風景。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除了 image 都是32*32*3的圖片，沒有任何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不能使用額外的 dataset ，也不能使用額外資料 pre-train 的 model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4028025" y="3540638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375" y="2571750"/>
            <a:ext cx="2370075" cy="2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00" y="2598575"/>
            <a:ext cx="2316475" cy="2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methods </a:t>
            </a:r>
            <a:r>
              <a:rPr lang="en" sz="1800"/>
              <a:t>2/7</a:t>
            </a:r>
            <a:endParaRPr/>
          </a:p>
        </p:txBody>
      </p:sp>
      <p:sp>
        <p:nvSpPr>
          <p:cNvPr id="102" name="Google Shape;102;p11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如果直接在原本的 image 上做 cluster，結果會很差 (有很多冗餘資訊)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更好的方式：先將原始 image 做 dimension reduction，用比較少的維度來描述一張 image。e.g. autoencoder, PCA, SVD, t-SNE, or other embedding algorithms.</a:t>
            </a:r>
            <a:br>
              <a:rPr lang="en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requirements </a:t>
            </a:r>
            <a:r>
              <a:rPr lang="en" sz="1800"/>
              <a:t>3/7</a:t>
            </a:r>
            <a:endParaRPr/>
          </a:p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請實作用 </a:t>
            </a:r>
            <a:r>
              <a:rPr b="1" lang="en"/>
              <a:t>autoencoder</a:t>
            </a:r>
            <a:r>
              <a:rPr lang="en"/>
              <a:t> 將9000張圖片降維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再利用降維過的 latent code 對這9000個 vector 去分類是否為風景</a:t>
            </a:r>
            <a:br>
              <a:rPr lang="en"/>
            </a:b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52414"/>
            <a:ext cx="4116900" cy="345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4928300" y="4569025"/>
            <a:ext cx="80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李宏毅老師 Auto-encoder slide (2017 Fall)</a:t>
            </a:r>
            <a:endParaRPr b="0" i="0" sz="1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4/7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trainX.npy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利用np.load()讀入資料。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裡面總共有 9000 張 RGB圖片，大小都是32*32*3</a:t>
            </a: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visualization.npy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裡面總共有 5000 張 RGB圖片，大小都是32*32*3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前一半 label 為 0，後一半 label 為 1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該資料是寫 Report 用，</a:t>
            </a:r>
            <a:r>
              <a:rPr b="1" lang="en">
                <a:solidFill>
                  <a:srgbClr val="FF0000"/>
                </a:solidFill>
              </a:rPr>
              <a:t>不能用於模型的訓練</a:t>
            </a:r>
            <a:r>
              <a:rPr lang="en"/>
              <a:t>。使用該資料訓練者，本次作業0分計算。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5/7</a:t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sample_submission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第一行是 </a:t>
            </a:r>
            <a:r>
              <a:rPr lang="en">
                <a:solidFill>
                  <a:srgbClr val="FF0000"/>
                </a:solidFill>
              </a:rPr>
              <a:t>“id, label”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之後每一行都會有 image ID，以及對這個 image 的 prediction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評分標準：Accuracy 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如果 test case 的兩張 image 預測後是來自同一類圖片，Ans 的地方就是 1，反之是 0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若發現 accuracy 非常低，有可能是分群時０,1互換了，同學可以自行換回來。</a:t>
            </a:r>
            <a:endParaRPr/>
          </a:p>
          <a:p>
            <a:pPr indent="-317500" lvl="3" marL="1828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前五個 label 為 0, 1, 0, 1, 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Suggestion </a:t>
            </a:r>
            <a:r>
              <a:rPr lang="en" sz="1800"/>
              <a:t>6/7</a:t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對降維過後過後的數據做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cluster：可以試試 K-means</a:t>
            </a:r>
            <a:br>
              <a:rPr lang="en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Suggestion </a:t>
            </a:r>
            <a:r>
              <a:rPr lang="en" sz="1800"/>
              <a:t>7/7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其他可能有幫助的事：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different number of cluster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看看老師 unsupervised learning 上課內容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衡量好壞：利用降維過後的 feature 去 reconstruct 成原本的 image。如果 reconstruct 的結果越接近原本的 image，代表你抽出來的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但同時 model 不能太複雜，生成能力太好會讓 latent code 不容易分群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